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34"/>
  </p:notesMasterIdLst>
  <p:handoutMasterIdLst>
    <p:handoutMasterId r:id="rId35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67" r:id="rId14"/>
    <p:sldId id="287" r:id="rId15"/>
    <p:sldId id="279" r:id="rId16"/>
    <p:sldId id="295" r:id="rId17"/>
    <p:sldId id="290" r:id="rId18"/>
    <p:sldId id="289" r:id="rId19"/>
    <p:sldId id="283" r:id="rId20"/>
    <p:sldId id="292" r:id="rId21"/>
    <p:sldId id="306" r:id="rId22"/>
    <p:sldId id="307" r:id="rId23"/>
    <p:sldId id="301" r:id="rId24"/>
    <p:sldId id="300" r:id="rId25"/>
    <p:sldId id="303" r:id="rId26"/>
    <p:sldId id="304" r:id="rId27"/>
    <p:sldId id="296" r:id="rId28"/>
    <p:sldId id="285" r:id="rId29"/>
    <p:sldId id="302" r:id="rId30"/>
    <p:sldId id="297" r:id="rId31"/>
    <p:sldId id="299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  <p14:sldId id="287"/>
            <p14:sldId id="279"/>
            <p14:sldId id="295"/>
            <p14:sldId id="290"/>
            <p14:sldId id="289"/>
            <p14:sldId id="283"/>
            <p14:sldId id="292"/>
            <p14:sldId id="306"/>
            <p14:sldId id="307"/>
            <p14:sldId id="301"/>
            <p14:sldId id="300"/>
            <p14:sldId id="303"/>
            <p14:sldId id="304"/>
            <p14:sldId id="296"/>
            <p14:sldId id="285"/>
            <p14:sldId id="302"/>
            <p14:sldId id="297"/>
            <p14:sldId id="29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7"/>
    <a:srgbClr val="E84039"/>
    <a:srgbClr val="EB565B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8B0278-7A25-4C5C-A60B-0AB2A8797E75}" v="1047" dt="2024-06-26T12:24:39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0866" autoAdjust="0"/>
  </p:normalViewPr>
  <p:slideViewPr>
    <p:cSldViewPr snapToGrid="0">
      <p:cViewPr varScale="1">
        <p:scale>
          <a:sx n="95" d="100"/>
          <a:sy n="95" d="100"/>
        </p:scale>
        <p:origin x="1074" y="2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01/08/2024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01/08/2024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003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7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47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08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76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5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79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39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18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69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09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6.sv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@miriamxyra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@miriamxyra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42.svg"/><Relationship Id="rId21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18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w-book-raffl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ka.ms/mw-book-github" TargetMode="External"/><Relationship Id="rId5" Type="http://schemas.openxmlformats.org/officeDocument/2006/relationships/hyperlink" Target="https://packt.link/73Or6" TargetMode="External"/><Relationship Id="rId4" Type="http://schemas.openxmlformats.org/officeDocument/2006/relationships/hyperlink" Target="https://packt.link/pt3X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hyperlink" Target="https://learn.microsoft.com/en-us/powershell/scripting/dsc/overview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hyperlink" Target="https://microsoft365dsc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Miriam C. Wiesner</a:t>
            </a: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Automation and compliance: </a:t>
            </a:r>
            <a:r>
              <a:rPr lang="en-GB" sz="5400" dirty="0"/>
              <a:t>Manage Updates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5004A25-39BA-DA43-8E9E-CD5751B8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Scan-RemoteUpdates.ps1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DACAF6A-9E16-71EF-678F-8FF09C02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56" y="2463962"/>
            <a:ext cx="4496487" cy="371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20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who is allowed to do what and where</a:t>
            </a:r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F674341-1FCC-6EB1-194A-1E73FE5AE2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" r="7891" b="35920"/>
          <a:stretch/>
        </p:blipFill>
        <p:spPr>
          <a:xfrm>
            <a:off x="1035354" y="4386938"/>
            <a:ext cx="8724303" cy="156987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F0DF10-FEF5-6DBD-03B0-4AF492DA6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Full Language mode: </a:t>
            </a:r>
            <a:r>
              <a:rPr lang="en-GB" sz="2800" dirty="0">
                <a:solidFill>
                  <a:srgbClr val="346297"/>
                </a:solidFill>
              </a:rPr>
              <a:t>Default</a:t>
            </a:r>
            <a:endParaRPr lang="en-GB" sz="2400" dirty="0">
              <a:solidFill>
                <a:srgbClr val="346297"/>
              </a:solidFill>
            </a:endParaRPr>
          </a:p>
          <a:p>
            <a:r>
              <a:rPr lang="en-GB" sz="2800" dirty="0"/>
              <a:t>No Language mode</a:t>
            </a:r>
          </a:p>
          <a:p>
            <a:r>
              <a:rPr lang="en-GB" sz="2800" dirty="0"/>
              <a:t>Restricted Language mode</a:t>
            </a:r>
          </a:p>
          <a:p>
            <a:pPr lvl="1"/>
            <a:r>
              <a:rPr lang="en-GB" sz="2400" dirty="0"/>
              <a:t>Should only be used when working with localization files.</a:t>
            </a:r>
          </a:p>
          <a:p>
            <a:r>
              <a:rPr lang="en-GB" sz="2800" b="1" dirty="0"/>
              <a:t>Constrained language mode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8028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375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Control who is allowed to do what and 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00A3-293C-B104-A1CF-83622225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Just Enough Administration</a:t>
            </a:r>
          </a:p>
          <a:p>
            <a:pPr lvl="1"/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868CF-2506-DB69-6114-6C51D1AA20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1"/>
          <a:stretch/>
        </p:blipFill>
        <p:spPr>
          <a:xfrm>
            <a:off x="712921" y="2632156"/>
            <a:ext cx="5041273" cy="27382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38FFA2-F44B-AECE-90AF-1C85D8C4B2EE}"/>
              </a:ext>
            </a:extLst>
          </p:cNvPr>
          <p:cNvSpPr txBox="1"/>
          <p:nvPr/>
        </p:nvSpPr>
        <p:spPr>
          <a:xfrm>
            <a:off x="5828478" y="2444155"/>
            <a:ext cx="6363522" cy="3728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34629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https://github.com/PSSecTools/JEAnalyzer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34629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de-DE" dirty="0">
                <a:latin typeface="Consolas" panose="020B0609020204030204" pitchFamily="49" charset="0"/>
              </a:rPr>
              <a:t>Read-JeaScriptFile -Path $scriptPath | Export-JeaRoleCapFile -Path "$rolePath\JEAnalyzer-RunScript-RoleCapability.psrc" -Author "Miriam" -Company "JEAnalyzer"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endParaRPr lang="de-DE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de-DE" dirty="0">
                <a:latin typeface="Consolas" panose="020B0609020204030204" pitchFamily="49" charset="0"/>
              </a:rPr>
              <a:t>$scriptBlock = Get-SBLEvent | Where-Object Username -like "JEALAB\vicvega" | Select-Object Code</a:t>
            </a:r>
            <a:endParaRPr lang="en-GB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de-DE" dirty="0">
                <a:latin typeface="Consolas" panose="020B0609020204030204" pitchFamily="49" charset="0"/>
              </a:rPr>
              <a:t>Read-JeaScriptblock -ScriptCode $scriptBlock | Export-JeaRoleCapFile -Path "$rolePath\JEAnalyzer-Logs-RoleCapability.psrc" -Author "Miriam" -Company "JEAnalyzer"</a:t>
            </a:r>
            <a:endParaRPr lang="de-DE" sz="1600" b="0" dirty="0">
              <a:solidFill>
                <a:srgbClr val="D4D4D4"/>
              </a:solidFill>
              <a:effectLst/>
              <a:highlight>
                <a:srgbClr val="1E1E1E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Restrict Scripts – Execution Policy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9A134C4-6890-3426-0F3A-BC233A1A6D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8306" y="1535398"/>
            <a:ext cx="8155387" cy="52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Restrict Scripts: </a:t>
            </a:r>
            <a:r>
              <a:rPr lang="en-GB"/>
              <a:t>Application Control &amp; Code </a:t>
            </a:r>
            <a:r>
              <a:rPr lang="en-GB" dirty="0"/>
              <a:t>Signing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9702F-8748-1F33-8340-C9AB2051A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If application control is enforced, PowerShell will run in constrained language mode only</a:t>
            </a:r>
          </a:p>
          <a:p>
            <a:pPr lvl="1"/>
            <a:r>
              <a:rPr lang="en-GB" sz="2400" dirty="0"/>
              <a:t>No execution of risky language elements like Add-Type, COM objects and some .NET types to execute arbitrary APIs</a:t>
            </a:r>
          </a:p>
          <a:p>
            <a:r>
              <a:rPr lang="en-GB" sz="2800" dirty="0"/>
              <a:t>If signed files are explicitly trusted, they run in </a:t>
            </a:r>
            <a:r>
              <a:rPr lang="en-GB" sz="2800" dirty="0" err="1"/>
              <a:t>FullLanguage</a:t>
            </a:r>
            <a:r>
              <a:rPr lang="en-GB" sz="2800" dirty="0"/>
              <a:t> mode</a:t>
            </a:r>
            <a:endParaRPr lang="en-DE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587B-8BB4-F77E-57AA-245D10F9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5" y="4323637"/>
            <a:ext cx="11088810" cy="971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81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Restrict Scripts: </a:t>
            </a:r>
            <a:r>
              <a:rPr lang="en-GB"/>
              <a:t>Application Control &amp; Code </a:t>
            </a:r>
            <a:r>
              <a:rPr lang="en-GB" dirty="0"/>
              <a:t>Signing</a:t>
            </a:r>
          </a:p>
        </p:txBody>
      </p:sp>
      <p:pic>
        <p:nvPicPr>
          <p:cNvPr id="11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6CD19999-0381-7202-B512-D3F46514EF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50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457" y="1717000"/>
            <a:ext cx="8687086" cy="453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5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Restrict Scripts: </a:t>
            </a:r>
            <a:r>
              <a:rPr lang="en-GB"/>
              <a:t>Application Control &amp; Code </a:t>
            </a:r>
            <a:r>
              <a:rPr lang="en-GB" dirty="0"/>
              <a:t>Signing</a:t>
            </a:r>
          </a:p>
        </p:txBody>
      </p: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F580622-4ED5-1DE0-93CB-B48B7D5116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03.1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356" y="1771624"/>
            <a:ext cx="8557287" cy="44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1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Detect and stop malicious code with AMSI</a:t>
            </a:r>
            <a:endParaRPr lang="en-DE" dirty="0"/>
          </a:p>
        </p:txBody>
      </p:sp>
      <p:pic>
        <p:nvPicPr>
          <p:cNvPr id="56" name="Screen Recording 55">
            <a:hlinkClick r:id="" action="ppaction://media"/>
            <a:extLst>
              <a:ext uri="{FF2B5EF4-FFF2-40B4-BE49-F238E27FC236}">
                <a16:creationId xmlns:a16="http://schemas.microsoft.com/office/drawing/2014/main" id="{5A8F87EE-99A7-31CF-FDC7-46496C0584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9225" y="2339038"/>
            <a:ext cx="9353550" cy="2552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2640E-B020-6C07-A1C0-2460D1DDF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0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Detect and stop malicious code with AMSI</a:t>
            </a:r>
            <a:endParaRPr lang="en-DE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F12A901-6302-7D91-7231-07C80A356FBE}"/>
              </a:ext>
            </a:extLst>
          </p:cNvPr>
          <p:cNvCxnSpPr>
            <a:cxnSpLocks/>
          </p:cNvCxnSpPr>
          <p:nvPr/>
        </p:nvCxnSpPr>
        <p:spPr>
          <a:xfrm>
            <a:off x="3820822" y="2635747"/>
            <a:ext cx="342225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849C66-48FE-1808-952D-506217C573AC}"/>
              </a:ext>
            </a:extLst>
          </p:cNvPr>
          <p:cNvCxnSpPr>
            <a:cxnSpLocks/>
          </p:cNvCxnSpPr>
          <p:nvPr/>
        </p:nvCxnSpPr>
        <p:spPr>
          <a:xfrm>
            <a:off x="4373008" y="2877467"/>
            <a:ext cx="287006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4D1F86-4F19-6321-C992-A411C8253A29}"/>
              </a:ext>
            </a:extLst>
          </p:cNvPr>
          <p:cNvSpPr/>
          <p:nvPr/>
        </p:nvSpPr>
        <p:spPr>
          <a:xfrm>
            <a:off x="4470171" y="2569612"/>
            <a:ext cx="1134776" cy="371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Hook: </a:t>
            </a:r>
            <a:r>
              <a:rPr lang="en-US" sz="1200" i="1" dirty="0">
                <a:solidFill>
                  <a:schemeClr val="tx1"/>
                </a:solidFill>
              </a:rPr>
              <a:t>amsi.dll</a:t>
            </a:r>
            <a:endParaRPr lang="en-DE" sz="1200" i="1" dirty="0">
              <a:solidFill>
                <a:schemeClr val="tx1"/>
              </a:solidFill>
            </a:endParaRPr>
          </a:p>
        </p:txBody>
      </p:sp>
      <p:pic>
        <p:nvPicPr>
          <p:cNvPr id="6" name="Graphic 5" descr="Decision chart outline">
            <a:extLst>
              <a:ext uri="{FF2B5EF4-FFF2-40B4-BE49-F238E27FC236}">
                <a16:creationId xmlns:a16="http://schemas.microsoft.com/office/drawing/2014/main" id="{84FD24D6-7773-8541-9A35-EFE1E9D68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381" y="2208475"/>
            <a:ext cx="441799" cy="441799"/>
          </a:xfrm>
          <a:prstGeom prst="rect">
            <a:avLst/>
          </a:prstGeom>
        </p:spPr>
      </p:pic>
      <p:pic>
        <p:nvPicPr>
          <p:cNvPr id="7" name="Graphic 6" descr="Document outline">
            <a:extLst>
              <a:ext uri="{FF2B5EF4-FFF2-40B4-BE49-F238E27FC236}">
                <a16:creationId xmlns:a16="http://schemas.microsoft.com/office/drawing/2014/main" id="{A97874C5-CB43-6B65-E5CE-1BEED59BA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262" y="2598344"/>
            <a:ext cx="460923" cy="46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05ABD-F361-A594-6228-71045ACAFF6C}"/>
              </a:ext>
            </a:extLst>
          </p:cNvPr>
          <p:cNvSpPr txBox="1"/>
          <p:nvPr/>
        </p:nvSpPr>
        <p:spPr>
          <a:xfrm>
            <a:off x="3104166" y="2590482"/>
            <a:ext cx="14333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Scripts/ interactive use/ dynamic code</a:t>
            </a:r>
            <a:endParaRPr lang="en-DE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74B3A2-16E3-661E-256A-F5E1A6F467A8}"/>
              </a:ext>
            </a:extLst>
          </p:cNvPr>
          <p:cNvGrpSpPr/>
          <p:nvPr/>
        </p:nvGrpSpPr>
        <p:grpSpPr>
          <a:xfrm>
            <a:off x="7335072" y="2514039"/>
            <a:ext cx="2339679" cy="482337"/>
            <a:chOff x="6060180" y="1512470"/>
            <a:chExt cx="2339679" cy="48233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CA0ACF-FB04-6177-2EC8-3BC9B9BB3401}"/>
                </a:ext>
              </a:extLst>
            </p:cNvPr>
            <p:cNvSpPr/>
            <p:nvPr/>
          </p:nvSpPr>
          <p:spPr>
            <a:xfrm>
              <a:off x="6540013" y="1514974"/>
              <a:ext cx="1769928" cy="4798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619BBEA-9394-2699-5C3B-15433EB48969}"/>
                </a:ext>
              </a:extLst>
            </p:cNvPr>
            <p:cNvGrpSpPr/>
            <p:nvPr/>
          </p:nvGrpSpPr>
          <p:grpSpPr>
            <a:xfrm>
              <a:off x="6060180" y="1512470"/>
              <a:ext cx="479833" cy="479833"/>
              <a:chOff x="6438918" y="3036598"/>
              <a:chExt cx="479833" cy="47983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8A3E75B-0D55-354D-2F5A-2B788DF88B42}"/>
                  </a:ext>
                </a:extLst>
              </p:cNvPr>
              <p:cNvSpPr/>
              <p:nvPr/>
            </p:nvSpPr>
            <p:spPr>
              <a:xfrm>
                <a:off x="6438918" y="3036598"/>
                <a:ext cx="479833" cy="47983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5" name="Graphic 14" descr="Binary with solid fill">
                <a:extLst>
                  <a:ext uri="{FF2B5EF4-FFF2-40B4-BE49-F238E27FC236}">
                    <a16:creationId xmlns:a16="http://schemas.microsoft.com/office/drawing/2014/main" id="{659D63E4-55B1-8867-522A-EC53B42FF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8780" y="3056460"/>
                <a:ext cx="440107" cy="440107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A7C385-94CA-156B-5669-2EA9D6BCE67A}"/>
                </a:ext>
              </a:extLst>
            </p:cNvPr>
            <p:cNvSpPr txBox="1"/>
            <p:nvPr/>
          </p:nvSpPr>
          <p:spPr>
            <a:xfrm>
              <a:off x="6520151" y="1567721"/>
              <a:ext cx="18797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Operating system</a:t>
              </a:r>
              <a:endParaRPr lang="en-DE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5FAA657-6711-C67E-CB19-D5A41C1C149C}"/>
              </a:ext>
            </a:extLst>
          </p:cNvPr>
          <p:cNvSpPr txBox="1"/>
          <p:nvPr/>
        </p:nvSpPr>
        <p:spPr>
          <a:xfrm>
            <a:off x="5679038" y="2399956"/>
            <a:ext cx="159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PowerShell Methods</a:t>
            </a:r>
            <a:endParaRPr lang="en-D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C82A0-63F9-454B-7BB6-F9F918BB421D}"/>
              </a:ext>
            </a:extLst>
          </p:cNvPr>
          <p:cNvSpPr txBox="1"/>
          <p:nvPr/>
        </p:nvSpPr>
        <p:spPr>
          <a:xfrm>
            <a:off x="5673530" y="2633270"/>
            <a:ext cx="159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Win32 APIs</a:t>
            </a:r>
            <a:endParaRPr lang="en-DE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332F29-B8C5-80A0-C6D2-013B6C95DA04}"/>
              </a:ext>
            </a:extLst>
          </p:cNvPr>
          <p:cNvGrpSpPr/>
          <p:nvPr/>
        </p:nvGrpSpPr>
        <p:grpSpPr>
          <a:xfrm>
            <a:off x="4692181" y="4115552"/>
            <a:ext cx="641837" cy="641837"/>
            <a:chOff x="5190854" y="3724314"/>
            <a:chExt cx="914400" cy="914400"/>
          </a:xfrm>
        </p:grpSpPr>
        <p:pic>
          <p:nvPicPr>
            <p:cNvPr id="19" name="Graphic 18" descr="Paper outline">
              <a:extLst>
                <a:ext uri="{FF2B5EF4-FFF2-40B4-BE49-F238E27FC236}">
                  <a16:creationId xmlns:a16="http://schemas.microsoft.com/office/drawing/2014/main" id="{910DF7E8-D4A3-C5B7-EED6-2DE54008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90854" y="3724314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Download outline">
              <a:extLst>
                <a:ext uri="{FF2B5EF4-FFF2-40B4-BE49-F238E27FC236}">
                  <a16:creationId xmlns:a16="http://schemas.microsoft.com/office/drawing/2014/main" id="{31F5D395-79A1-4C2C-F65B-F89900D43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89343" y="3922803"/>
              <a:ext cx="517422" cy="51742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BCFCA7E-82A1-CCDF-0257-79EE27EE554E}"/>
              </a:ext>
            </a:extLst>
          </p:cNvPr>
          <p:cNvSpPr txBox="1"/>
          <p:nvPr/>
        </p:nvSpPr>
        <p:spPr>
          <a:xfrm>
            <a:off x="4432940" y="4719055"/>
            <a:ext cx="1160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Behavior log</a:t>
            </a:r>
            <a:endParaRPr lang="en-DE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D805CC-B2F0-47D3-4D09-F426336B4AA6}"/>
              </a:ext>
            </a:extLst>
          </p:cNvPr>
          <p:cNvCxnSpPr>
            <a:cxnSpLocks/>
          </p:cNvCxnSpPr>
          <p:nvPr/>
        </p:nvCxnSpPr>
        <p:spPr>
          <a:xfrm>
            <a:off x="5013098" y="3031608"/>
            <a:ext cx="2" cy="1074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D93D842-F453-79D8-B23E-62896EAE66EB}"/>
              </a:ext>
            </a:extLst>
          </p:cNvPr>
          <p:cNvSpPr/>
          <p:nvPr/>
        </p:nvSpPr>
        <p:spPr>
          <a:xfrm>
            <a:off x="7814905" y="4197805"/>
            <a:ext cx="1769928" cy="4798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09000E-9374-305E-E0FB-C4C5BC929054}"/>
              </a:ext>
            </a:extLst>
          </p:cNvPr>
          <p:cNvSpPr txBox="1"/>
          <p:nvPr/>
        </p:nvSpPr>
        <p:spPr>
          <a:xfrm>
            <a:off x="7795043" y="4250552"/>
            <a:ext cx="187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Antivirus</a:t>
            </a:r>
            <a:endParaRPr lang="en-DE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847B23-18E1-5FAD-FADA-A7A9BE2CBF68}"/>
              </a:ext>
            </a:extLst>
          </p:cNvPr>
          <p:cNvGrpSpPr/>
          <p:nvPr/>
        </p:nvGrpSpPr>
        <p:grpSpPr>
          <a:xfrm>
            <a:off x="7335072" y="4204354"/>
            <a:ext cx="479833" cy="479833"/>
            <a:chOff x="6438477" y="4495818"/>
            <a:chExt cx="479833" cy="47983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F9E56B-19C7-2D49-5122-9728C9BDCDC5}"/>
                </a:ext>
              </a:extLst>
            </p:cNvPr>
            <p:cNvSpPr/>
            <p:nvPr/>
          </p:nvSpPr>
          <p:spPr>
            <a:xfrm>
              <a:off x="6438477" y="4495818"/>
              <a:ext cx="479833" cy="4798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27" name="Graphic 26" descr="Shield outline">
              <a:extLst>
                <a:ext uri="{FF2B5EF4-FFF2-40B4-BE49-F238E27FC236}">
                  <a16:creationId xmlns:a16="http://schemas.microsoft.com/office/drawing/2014/main" id="{291ECB4F-1BDD-1677-D9A3-5FA9CBB81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458339" y="4519553"/>
              <a:ext cx="440107" cy="44010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000A5CC-431B-4A8D-821C-44A939A979A8}"/>
              </a:ext>
            </a:extLst>
          </p:cNvPr>
          <p:cNvSpPr txBox="1"/>
          <p:nvPr/>
        </p:nvSpPr>
        <p:spPr>
          <a:xfrm>
            <a:off x="5653600" y="4023487"/>
            <a:ext cx="159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Trigger</a:t>
            </a:r>
            <a:endParaRPr lang="en-DE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764055-7679-88FB-58A5-C669CD77A804}"/>
              </a:ext>
            </a:extLst>
          </p:cNvPr>
          <p:cNvSpPr txBox="1"/>
          <p:nvPr/>
        </p:nvSpPr>
        <p:spPr>
          <a:xfrm>
            <a:off x="5646632" y="4529696"/>
            <a:ext cx="1591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Response</a:t>
            </a:r>
            <a:endParaRPr lang="en-DE" sz="12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2ADF5C-58EB-3D8B-A663-F7D414768664}"/>
              </a:ext>
            </a:extLst>
          </p:cNvPr>
          <p:cNvCxnSpPr>
            <a:cxnSpLocks/>
          </p:cNvCxnSpPr>
          <p:nvPr/>
        </p:nvCxnSpPr>
        <p:spPr>
          <a:xfrm>
            <a:off x="4470171" y="2635747"/>
            <a:ext cx="123686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CD6408-374F-BB62-9715-DE010C1B15DE}"/>
              </a:ext>
            </a:extLst>
          </p:cNvPr>
          <p:cNvCxnSpPr>
            <a:cxnSpLocks/>
          </p:cNvCxnSpPr>
          <p:nvPr/>
        </p:nvCxnSpPr>
        <p:spPr>
          <a:xfrm>
            <a:off x="4470171" y="2877467"/>
            <a:ext cx="1179493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F8061-9E65-2903-192D-F33C6CD4D419}"/>
              </a:ext>
            </a:extLst>
          </p:cNvPr>
          <p:cNvCxnSpPr>
            <a:cxnSpLocks/>
          </p:cNvCxnSpPr>
          <p:nvPr/>
        </p:nvCxnSpPr>
        <p:spPr>
          <a:xfrm>
            <a:off x="5334018" y="4291617"/>
            <a:ext cx="1909055" cy="77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3451DBB-5474-22F2-5991-49FD3C939525}"/>
              </a:ext>
            </a:extLst>
          </p:cNvPr>
          <p:cNvGrpSpPr/>
          <p:nvPr/>
        </p:nvGrpSpPr>
        <p:grpSpPr>
          <a:xfrm>
            <a:off x="2598645" y="2145671"/>
            <a:ext cx="3179673" cy="3150606"/>
            <a:chOff x="1348966" y="1231271"/>
            <a:chExt cx="3108708" cy="315060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5700473-408D-DC38-7842-C1515DBEF8F4}"/>
                </a:ext>
              </a:extLst>
            </p:cNvPr>
            <p:cNvSpPr/>
            <p:nvPr/>
          </p:nvSpPr>
          <p:spPr>
            <a:xfrm>
              <a:off x="1348966" y="1231271"/>
              <a:ext cx="3051018" cy="315060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B6A69B-DD8E-8FC3-AFDC-63D09F32E426}"/>
                </a:ext>
              </a:extLst>
            </p:cNvPr>
            <p:cNvGrpSpPr/>
            <p:nvPr/>
          </p:nvGrpSpPr>
          <p:grpSpPr>
            <a:xfrm>
              <a:off x="4342617" y="1664767"/>
              <a:ext cx="115057" cy="2069258"/>
              <a:chOff x="4342617" y="1664767"/>
              <a:chExt cx="115057" cy="206925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C35FCE2-5CE2-171B-5EC9-ADF8AD7DAF8F}"/>
                  </a:ext>
                </a:extLst>
              </p:cNvPr>
              <p:cNvSpPr/>
              <p:nvPr/>
            </p:nvSpPr>
            <p:spPr>
              <a:xfrm>
                <a:off x="4343136" y="1906976"/>
                <a:ext cx="76269" cy="1183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7DBA93C-DB03-FDD2-F10D-7A532881BAD6}"/>
                  </a:ext>
                </a:extLst>
              </p:cNvPr>
              <p:cNvSpPr/>
              <p:nvPr/>
            </p:nvSpPr>
            <p:spPr>
              <a:xfrm>
                <a:off x="4343577" y="1664767"/>
                <a:ext cx="76269" cy="1183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5E62B0B-6C19-05D6-F30B-DBFE0ECB6855}"/>
                  </a:ext>
                </a:extLst>
              </p:cNvPr>
              <p:cNvSpPr/>
              <p:nvPr/>
            </p:nvSpPr>
            <p:spPr>
              <a:xfrm>
                <a:off x="4342937" y="3319681"/>
                <a:ext cx="114737" cy="108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3AD3257-1E93-4A61-A3C7-12D9F99C81A0}"/>
                  </a:ext>
                </a:extLst>
              </p:cNvPr>
              <p:cNvSpPr/>
              <p:nvPr/>
            </p:nvSpPr>
            <p:spPr>
              <a:xfrm>
                <a:off x="4342617" y="3625905"/>
                <a:ext cx="114737" cy="108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D008AE4-06EF-8BA8-6F16-BDB9C4EBB634}"/>
              </a:ext>
            </a:extLst>
          </p:cNvPr>
          <p:cNvCxnSpPr>
            <a:cxnSpLocks/>
          </p:cNvCxnSpPr>
          <p:nvPr/>
        </p:nvCxnSpPr>
        <p:spPr>
          <a:xfrm flipH="1">
            <a:off x="5334018" y="4581052"/>
            <a:ext cx="1909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8962C57-5644-E926-9E20-7276E9C2C501}"/>
              </a:ext>
            </a:extLst>
          </p:cNvPr>
          <p:cNvSpPr txBox="1"/>
          <p:nvPr/>
        </p:nvSpPr>
        <p:spPr>
          <a:xfrm>
            <a:off x="4655490" y="3414431"/>
            <a:ext cx="7152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Log</a:t>
            </a:r>
            <a:endParaRPr lang="en-DE" sz="1200" dirty="0"/>
          </a:p>
        </p:txBody>
      </p:sp>
      <p:pic>
        <p:nvPicPr>
          <p:cNvPr id="42" name="Graphic 41" descr="Badge 1 outline">
            <a:extLst>
              <a:ext uri="{FF2B5EF4-FFF2-40B4-BE49-F238E27FC236}">
                <a16:creationId xmlns:a16="http://schemas.microsoft.com/office/drawing/2014/main" id="{D6301617-DB19-9646-CA42-9731E7F207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73530" y="2104344"/>
            <a:ext cx="381076" cy="381076"/>
          </a:xfrm>
          <a:prstGeom prst="rect">
            <a:avLst/>
          </a:prstGeom>
        </p:spPr>
      </p:pic>
      <p:pic>
        <p:nvPicPr>
          <p:cNvPr id="43" name="Graphic 42" descr="Badge 4 outline">
            <a:extLst>
              <a:ext uri="{FF2B5EF4-FFF2-40B4-BE49-F238E27FC236}">
                <a16:creationId xmlns:a16="http://schemas.microsoft.com/office/drawing/2014/main" id="{0F9D7A6C-A317-F28A-F89D-00FAA519B7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9796" y="4567546"/>
            <a:ext cx="381076" cy="381076"/>
          </a:xfrm>
          <a:prstGeom prst="rect">
            <a:avLst/>
          </a:prstGeom>
        </p:spPr>
      </p:pic>
      <p:pic>
        <p:nvPicPr>
          <p:cNvPr id="44" name="Graphic 43" descr="Badge 3 outline">
            <a:extLst>
              <a:ext uri="{FF2B5EF4-FFF2-40B4-BE49-F238E27FC236}">
                <a16:creationId xmlns:a16="http://schemas.microsoft.com/office/drawing/2014/main" id="{43364D9E-1E77-FB49-B18C-1DD345B9E9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77991" y="3920831"/>
            <a:ext cx="381076" cy="381076"/>
          </a:xfrm>
          <a:prstGeom prst="rect">
            <a:avLst/>
          </a:prstGeom>
        </p:spPr>
      </p:pic>
      <p:pic>
        <p:nvPicPr>
          <p:cNvPr id="45" name="Graphic 44" descr="Badge outline">
            <a:extLst>
              <a:ext uri="{FF2B5EF4-FFF2-40B4-BE49-F238E27FC236}">
                <a16:creationId xmlns:a16="http://schemas.microsoft.com/office/drawing/2014/main" id="{250F01E9-566B-656A-5428-39554BB8F1E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06383" y="3378515"/>
            <a:ext cx="381076" cy="381076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37C1E85D-EDE8-5541-BBC5-D2365E3F3F8C}"/>
              </a:ext>
            </a:extLst>
          </p:cNvPr>
          <p:cNvGrpSpPr/>
          <p:nvPr/>
        </p:nvGrpSpPr>
        <p:grpSpPr>
          <a:xfrm>
            <a:off x="2421879" y="4883743"/>
            <a:ext cx="641836" cy="641836"/>
            <a:chOff x="1181253" y="3969343"/>
            <a:chExt cx="641836" cy="64183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2E4F46-D76D-BD11-05F4-D4BC08790626}"/>
                </a:ext>
              </a:extLst>
            </p:cNvPr>
            <p:cNvSpPr/>
            <p:nvPr/>
          </p:nvSpPr>
          <p:spPr>
            <a:xfrm>
              <a:off x="1250571" y="4087845"/>
              <a:ext cx="489527" cy="39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7B051F-18AA-39F0-85DD-2B27152E9C15}"/>
                </a:ext>
              </a:extLst>
            </p:cNvPr>
            <p:cNvGrpSpPr/>
            <p:nvPr/>
          </p:nvGrpSpPr>
          <p:grpSpPr>
            <a:xfrm>
              <a:off x="1181253" y="3969343"/>
              <a:ext cx="641836" cy="641836"/>
              <a:chOff x="6980140" y="180496"/>
              <a:chExt cx="641836" cy="64183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75B0649-AE42-969E-2921-97298B42BF8B}"/>
                  </a:ext>
                </a:extLst>
              </p:cNvPr>
              <p:cNvSpPr/>
              <p:nvPr/>
            </p:nvSpPr>
            <p:spPr>
              <a:xfrm>
                <a:off x="7049458" y="298998"/>
                <a:ext cx="489527" cy="398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50" name="Graphic 49" descr="Cmd Terminal with solid fill">
                <a:extLst>
                  <a:ext uri="{FF2B5EF4-FFF2-40B4-BE49-F238E27FC236}">
                    <a16:creationId xmlns:a16="http://schemas.microsoft.com/office/drawing/2014/main" id="{B98623AC-A2AF-95CE-32B0-75802A3BAE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980140" y="180496"/>
                <a:ext cx="641836" cy="641836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F323FC7-72DF-9407-EE69-C082FE0547E2}"/>
              </a:ext>
            </a:extLst>
          </p:cNvPr>
          <p:cNvGrpSpPr/>
          <p:nvPr/>
        </p:nvGrpSpPr>
        <p:grpSpPr>
          <a:xfrm>
            <a:off x="3042381" y="5095914"/>
            <a:ext cx="1330627" cy="369332"/>
            <a:chOff x="1792701" y="4181514"/>
            <a:chExt cx="1330627" cy="36933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16B53BF-1AB9-DB2C-74C3-D51867F263E0}"/>
                </a:ext>
              </a:extLst>
            </p:cNvPr>
            <p:cNvSpPr/>
            <p:nvPr/>
          </p:nvSpPr>
          <p:spPr>
            <a:xfrm>
              <a:off x="1883352" y="4259436"/>
              <a:ext cx="1131451" cy="2363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1A2C6A-FF82-54BA-D06E-1170C00C7879}"/>
                </a:ext>
              </a:extLst>
            </p:cNvPr>
            <p:cNvSpPr txBox="1"/>
            <p:nvPr/>
          </p:nvSpPr>
          <p:spPr>
            <a:xfrm>
              <a:off x="1792701" y="4181514"/>
              <a:ext cx="1330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PowerShell</a:t>
              </a:r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784296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and Logging: Transcripts</a:t>
            </a:r>
            <a:endParaRPr lang="en-DE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078ADD1-8B11-7A8D-BC1D-EF055DA457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1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250" y="1369812"/>
            <a:ext cx="8699500" cy="4929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3184A-5325-28F8-C887-BAC3137508BE}"/>
              </a:ext>
            </a:extLst>
          </p:cNvPr>
          <p:cNvSpPr txBox="1"/>
          <p:nvPr/>
        </p:nvSpPr>
        <p:spPr>
          <a:xfrm>
            <a:off x="68206" y="6383641"/>
            <a:ext cx="68825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/>
              <a:t>Default output folder: </a:t>
            </a:r>
            <a:r>
              <a:rPr lang="en-GB" sz="1600" dirty="0">
                <a:latin typeface="Consolas" panose="020B0609020204030204" pitchFamily="49" charset="0"/>
              </a:rPr>
              <a:t>%</a:t>
            </a:r>
            <a:r>
              <a:rPr lang="en-GB" sz="1600" dirty="0" err="1">
                <a:latin typeface="Consolas" panose="020B0609020204030204" pitchFamily="49" charset="0"/>
              </a:rPr>
              <a:t>userprofile</a:t>
            </a:r>
            <a:r>
              <a:rPr lang="en-GB" sz="1600" dirty="0">
                <a:latin typeface="Consolas" panose="020B0609020204030204" pitchFamily="49" charset="0"/>
              </a:rPr>
              <a:t>%\Documents</a:t>
            </a:r>
            <a:r>
              <a:rPr lang="en-GB" sz="1600" dirty="0"/>
              <a:t> of the current user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5676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5153-447A-11A0-97F1-608E9565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and Logging: Transcripts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3FC36-04E4-6FAE-CC41-6A27FF63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Enable Transcripts by default</a:t>
            </a:r>
          </a:p>
          <a:p>
            <a:pPr lvl="1"/>
            <a:r>
              <a:rPr lang="en-GB" dirty="0"/>
              <a:t>Computer Configuration | Policies | Administrative Templates | Windows Components | Windows PowerShell | Turn on PowerShell Transcription</a:t>
            </a:r>
          </a:p>
          <a:p>
            <a:r>
              <a:rPr lang="en-GB" dirty="0"/>
              <a:t>Configure your </a:t>
            </a:r>
            <a:r>
              <a:rPr lang="en-GB" dirty="0" err="1"/>
              <a:t>PSRemoting</a:t>
            </a:r>
            <a:r>
              <a:rPr lang="en-GB" dirty="0"/>
              <a:t> session to use transcripts</a:t>
            </a:r>
          </a:p>
          <a:p>
            <a:pPr lvl="1"/>
            <a:r>
              <a:rPr lang="en-GB" sz="2800" dirty="0">
                <a:latin typeface="Consolas" panose="020B0609020204030204" pitchFamily="49" charset="0"/>
              </a:rPr>
              <a:t>New-</a:t>
            </a:r>
            <a:r>
              <a:rPr lang="en-GB" sz="2800" dirty="0" err="1">
                <a:latin typeface="Consolas" panose="020B0609020204030204" pitchFamily="49" charset="0"/>
              </a:rPr>
              <a:t>PSSessionConfigurationFile</a:t>
            </a:r>
            <a:r>
              <a:rPr lang="en-GB" sz="2800" dirty="0">
                <a:latin typeface="Consolas" panose="020B0609020204030204" pitchFamily="49" charset="0"/>
              </a:rPr>
              <a:t> -Path "$</a:t>
            </a:r>
            <a:r>
              <a:rPr lang="en-GB" sz="2800" dirty="0" err="1">
                <a:latin typeface="Consolas" panose="020B0609020204030204" pitchFamily="49" charset="0"/>
              </a:rPr>
              <a:t>env:userprofile</a:t>
            </a:r>
            <a:r>
              <a:rPr lang="en-GB" sz="2800" dirty="0">
                <a:latin typeface="Consolas" panose="020B0609020204030204" pitchFamily="49" charset="0"/>
              </a:rPr>
              <a:t>\Documents\</a:t>
            </a:r>
            <a:r>
              <a:rPr lang="en-GB" sz="2800" dirty="0" err="1">
                <a:latin typeface="Consolas" panose="020B0609020204030204" pitchFamily="49" charset="0"/>
              </a:rPr>
              <a:t>PSSession.pssc</a:t>
            </a:r>
            <a:r>
              <a:rPr lang="en-GB" sz="2800" dirty="0">
                <a:latin typeface="Consolas" panose="020B0609020204030204" pitchFamily="49" charset="0"/>
              </a:rPr>
              <a:t>" -</a:t>
            </a:r>
            <a:r>
              <a:rPr lang="en-GB" sz="2800" dirty="0" err="1">
                <a:latin typeface="Consolas" panose="020B0609020204030204" pitchFamily="49" charset="0"/>
              </a:rPr>
              <a:t>TranscriptDirectory</a:t>
            </a:r>
            <a:r>
              <a:rPr lang="en-GB" sz="2800" dirty="0">
                <a:latin typeface="Consolas" panose="020B0609020204030204" pitchFamily="49" charset="0"/>
              </a:rPr>
              <a:t> "C:\tmp“</a:t>
            </a:r>
          </a:p>
          <a:p>
            <a:pPr lvl="1"/>
            <a:r>
              <a:rPr lang="en-GB" sz="2800" dirty="0">
                <a:latin typeface="Consolas" panose="020B0609020204030204" pitchFamily="49" charset="0"/>
              </a:rPr>
              <a:t>Register-</a:t>
            </a:r>
            <a:r>
              <a:rPr lang="en-GB" sz="2800" dirty="0" err="1">
                <a:latin typeface="Consolas" panose="020B0609020204030204" pitchFamily="49" charset="0"/>
              </a:rPr>
              <a:t>PSSessionConfiguration</a:t>
            </a:r>
            <a:r>
              <a:rPr lang="en-GB" sz="2800" dirty="0">
                <a:latin typeface="Consolas" panose="020B0609020204030204" pitchFamily="49" charset="0"/>
              </a:rPr>
              <a:t> -Name </a:t>
            </a:r>
            <a:r>
              <a:rPr lang="en-GB" sz="2800" dirty="0" err="1">
                <a:latin typeface="Consolas" panose="020B0609020204030204" pitchFamily="49" charset="0"/>
              </a:rPr>
              <a:t>MyPSSession</a:t>
            </a:r>
            <a:r>
              <a:rPr lang="en-GB" sz="2800" dirty="0">
                <a:latin typeface="Consolas" panose="020B0609020204030204" pitchFamily="49" charset="0"/>
              </a:rPr>
              <a:t> </a:t>
            </a:r>
            <a:br>
              <a:rPr lang="en-GB" sz="2800" dirty="0">
                <a:latin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</a:rPr>
              <a:t>-Path "$</a:t>
            </a:r>
            <a:r>
              <a:rPr lang="en-GB" sz="2800" dirty="0" err="1">
                <a:latin typeface="Consolas" panose="020B0609020204030204" pitchFamily="49" charset="0"/>
              </a:rPr>
              <a:t>env:userprofile</a:t>
            </a:r>
            <a:r>
              <a:rPr lang="en-GB" sz="2800" dirty="0">
                <a:latin typeface="Consolas" panose="020B0609020204030204" pitchFamily="49" charset="0"/>
              </a:rPr>
              <a:t>\Documents\</a:t>
            </a:r>
            <a:r>
              <a:rPr lang="en-GB" sz="2800" dirty="0" err="1">
                <a:latin typeface="Consolas" panose="020B0609020204030204" pitchFamily="49" charset="0"/>
              </a:rPr>
              <a:t>PSSession.pssc</a:t>
            </a:r>
            <a:r>
              <a:rPr lang="en-GB" sz="2800" dirty="0">
                <a:latin typeface="Consolas" panose="020B0609020204030204" pitchFamily="49" charset="0"/>
              </a:rPr>
              <a:t>“</a:t>
            </a:r>
          </a:p>
          <a:p>
            <a:pPr lvl="1"/>
            <a:r>
              <a:rPr lang="en-GB" sz="2800" dirty="0">
                <a:latin typeface="Consolas" panose="020B0609020204030204" pitchFamily="49" charset="0"/>
              </a:rPr>
              <a:t>$session = New-</a:t>
            </a:r>
            <a:r>
              <a:rPr lang="en-GB" sz="2800" dirty="0" err="1">
                <a:latin typeface="Consolas" panose="020B0609020204030204" pitchFamily="49" charset="0"/>
              </a:rPr>
              <a:t>PSSession</a:t>
            </a:r>
            <a:r>
              <a:rPr lang="en-GB" sz="2800" dirty="0">
                <a:latin typeface="Consolas" panose="020B0609020204030204" pitchFamily="49" charset="0"/>
              </a:rPr>
              <a:t> -</a:t>
            </a:r>
            <a:r>
              <a:rPr lang="en-GB" sz="2800" dirty="0" err="1">
                <a:latin typeface="Consolas" panose="020B0609020204030204" pitchFamily="49" charset="0"/>
              </a:rPr>
              <a:t>ComputerName</a:t>
            </a:r>
            <a:r>
              <a:rPr lang="en-GB" sz="2800" dirty="0">
                <a:latin typeface="Consolas" panose="020B0609020204030204" pitchFamily="49" charset="0"/>
              </a:rPr>
              <a:t> </a:t>
            </a:r>
            <a:r>
              <a:rPr lang="en-GB" sz="2800" dirty="0" err="1">
                <a:latin typeface="Consolas" panose="020B0609020204030204" pitchFamily="49" charset="0"/>
              </a:rPr>
              <a:t>RemoteServer</a:t>
            </a:r>
            <a:r>
              <a:rPr lang="en-GB" sz="2800" dirty="0">
                <a:latin typeface="Consolas" panose="020B0609020204030204" pitchFamily="49" charset="0"/>
              </a:rPr>
              <a:t> </a:t>
            </a:r>
            <a:br>
              <a:rPr lang="en-GB" sz="2800" dirty="0">
                <a:latin typeface="Consolas" panose="020B0609020204030204" pitchFamily="49" charset="0"/>
              </a:rPr>
            </a:br>
            <a:r>
              <a:rPr lang="en-GB" sz="2800" dirty="0">
                <a:latin typeface="Consolas" panose="020B0609020204030204" pitchFamily="49" charset="0"/>
              </a:rPr>
              <a:t>-</a:t>
            </a:r>
            <a:r>
              <a:rPr lang="en-GB" sz="2800" dirty="0" err="1">
                <a:latin typeface="Consolas" panose="020B0609020204030204" pitchFamily="49" charset="0"/>
              </a:rPr>
              <a:t>ConfigurationName</a:t>
            </a:r>
            <a:r>
              <a:rPr lang="en-GB" sz="2800" dirty="0">
                <a:latin typeface="Consolas" panose="020B0609020204030204" pitchFamily="49" charset="0"/>
              </a:rPr>
              <a:t> </a:t>
            </a:r>
            <a:r>
              <a:rPr lang="en-GB" sz="2800" dirty="0" err="1">
                <a:latin typeface="Consolas" panose="020B0609020204030204" pitchFamily="49" charset="0"/>
              </a:rPr>
              <a:t>MyPSSession</a:t>
            </a:r>
            <a:endParaRPr lang="en-GB" sz="2800" dirty="0">
              <a:latin typeface="Consolas" panose="020B0609020204030204" pitchFamily="49" charset="0"/>
            </a:endParaRPr>
          </a:p>
          <a:p>
            <a:pPr lvl="1"/>
            <a:r>
              <a:rPr lang="en-GB" sz="2800" dirty="0">
                <a:latin typeface="Consolas" panose="020B0609020204030204" pitchFamily="49" charset="0"/>
              </a:rPr>
              <a:t>Invoke-Command -Session $session -</a:t>
            </a:r>
            <a:r>
              <a:rPr lang="en-GB" sz="2800" dirty="0" err="1">
                <a:latin typeface="Consolas" panose="020B0609020204030204" pitchFamily="49" charset="0"/>
              </a:rPr>
              <a:t>ScriptBlock</a:t>
            </a:r>
            <a:r>
              <a:rPr lang="en-GB" sz="2800" dirty="0">
                <a:latin typeface="Consolas" panose="020B0609020204030204" pitchFamily="49" charset="0"/>
              </a:rPr>
              <a:t> { $</a:t>
            </a:r>
            <a:r>
              <a:rPr lang="en-GB" sz="2800" dirty="0" err="1">
                <a:latin typeface="Consolas" panose="020B0609020204030204" pitchFamily="49" charset="0"/>
              </a:rPr>
              <a:t>PSVersionTable</a:t>
            </a:r>
            <a:r>
              <a:rPr lang="en-GB" sz="2800" dirty="0">
                <a:latin typeface="Consolas" panose="020B060902020403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9623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Monitoring and Logging</a:t>
            </a:r>
            <a:endParaRPr lang="en-GB" sz="5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5004A25-39BA-DA43-8E9E-CD5751B8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Resume Scan-RemoteUpdates.ps1</a:t>
            </a:r>
          </a:p>
          <a:p>
            <a:r>
              <a:rPr lang="en-GB" dirty="0"/>
              <a:t>Get-PSHistory.ps1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DACAF6A-9E16-71EF-678F-8FF09C02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56" y="2634990"/>
            <a:ext cx="4496487" cy="371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363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and Logging: Module Logging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00A3-293C-B104-A1CF-83622225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Event ID 4103</a:t>
            </a:r>
          </a:p>
          <a:p>
            <a:r>
              <a:rPr lang="en-GB" dirty="0"/>
              <a:t>Windows PowerShell:</a:t>
            </a:r>
          </a:p>
          <a:p>
            <a:pPr lvl="1"/>
            <a:r>
              <a:rPr lang="en-GB" dirty="0"/>
              <a:t>Computer Configuration | Policies | Administrative Templates | Windows Components | Windows PowerShell | Turn on Module Logging</a:t>
            </a:r>
          </a:p>
          <a:p>
            <a:pPr lvl="1"/>
            <a:r>
              <a:rPr lang="en-GB" dirty="0"/>
              <a:t>Microsoft-Windows-</a:t>
            </a:r>
            <a:r>
              <a:rPr lang="en-GB" dirty="0" err="1"/>
              <a:t>Powershell</a:t>
            </a:r>
            <a:r>
              <a:rPr lang="en-GB" dirty="0"/>
              <a:t>/Operational event log</a:t>
            </a:r>
          </a:p>
          <a:p>
            <a:r>
              <a:rPr lang="en-GB" dirty="0"/>
              <a:t>PowerShell Core:</a:t>
            </a:r>
          </a:p>
          <a:p>
            <a:pPr lvl="1"/>
            <a:r>
              <a:rPr lang="en-GB" dirty="0"/>
              <a:t>Computer Configuration | Administrative Templates | PowerShell Core | Turn on Module Logging</a:t>
            </a:r>
          </a:p>
          <a:p>
            <a:pPr lvl="1"/>
            <a:r>
              <a:rPr lang="en-GB" dirty="0"/>
              <a:t>PowerShell Core/Operational event log</a:t>
            </a:r>
          </a:p>
          <a:p>
            <a:r>
              <a:rPr lang="en-GB" dirty="0"/>
              <a:t>Troubleshoot modules in the current session</a:t>
            </a:r>
          </a:p>
          <a:p>
            <a:pPr marL="457200" lvl="1" indent="0">
              <a:buNone/>
            </a:pPr>
            <a:r>
              <a:rPr lang="en-GB" sz="3100" dirty="0">
                <a:latin typeface="Consolas" panose="020B0609020204030204" pitchFamily="49" charset="0"/>
              </a:rPr>
              <a:t>Import-Module &lt;Module-Name&gt;</a:t>
            </a:r>
          </a:p>
          <a:p>
            <a:pPr marL="457200" lvl="1" indent="0">
              <a:buNone/>
            </a:pPr>
            <a:r>
              <a:rPr lang="en-GB" sz="3100" dirty="0">
                <a:latin typeface="Consolas" panose="020B0609020204030204" pitchFamily="49" charset="0"/>
              </a:rPr>
              <a:t>(Get-Module &lt;Module-Name&gt;).</a:t>
            </a:r>
            <a:r>
              <a:rPr lang="en-GB" sz="3100" dirty="0" err="1">
                <a:latin typeface="Consolas" panose="020B0609020204030204" pitchFamily="49" charset="0"/>
              </a:rPr>
              <a:t>LogPipelineExecutionDetails</a:t>
            </a:r>
            <a:r>
              <a:rPr lang="en-GB" sz="3100" dirty="0">
                <a:latin typeface="Consolas" panose="020B0609020204030204" pitchFamily="49" charset="0"/>
              </a:rPr>
              <a:t> = $true</a:t>
            </a:r>
          </a:p>
          <a:p>
            <a:r>
              <a:rPr lang="de-DE" dirty="0"/>
              <a:t>Get all Module Logging events</a:t>
            </a:r>
          </a:p>
          <a:p>
            <a:pPr lvl="1"/>
            <a:r>
              <a:rPr lang="de-DE" sz="2900" dirty="0">
                <a:latin typeface="Consolas" panose="020B0609020204030204" pitchFamily="49" charset="0"/>
              </a:rPr>
              <a:t>$PSWinEventLog = @{ ProviderName = "Microsoft-Windows-PowerShell"; Id = 4103 }</a:t>
            </a:r>
          </a:p>
          <a:p>
            <a:pPr lvl="1"/>
            <a:r>
              <a:rPr lang="de-DE" sz="2900" dirty="0">
                <a:latin typeface="Consolas" panose="020B0609020204030204" pitchFamily="49" charset="0"/>
              </a:rPr>
              <a:t>$PSCoreEventLog = @{ ProviderName = "PowerShellCore"; Id = 4103 }</a:t>
            </a:r>
          </a:p>
          <a:p>
            <a:pPr lvl="1"/>
            <a:r>
              <a:rPr lang="de-DE" sz="2900" dirty="0">
                <a:latin typeface="Consolas" panose="020B0609020204030204" pitchFamily="49" charset="0"/>
              </a:rPr>
              <a:t>Get-WinEvent -FilterHashtable $PSWinEventLog, $PSCoreEventLog</a:t>
            </a:r>
            <a:endParaRPr lang="en-GB" sz="31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Monitoring and Logging: </a:t>
            </a:r>
            <a:r>
              <a:rPr lang="en-GB" dirty="0" err="1"/>
              <a:t>ScriptBlock</a:t>
            </a:r>
            <a:r>
              <a:rPr lang="en-GB" dirty="0"/>
              <a:t> Logging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00A3-293C-B104-A1CF-83622225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Event ID 4104</a:t>
            </a:r>
          </a:p>
          <a:p>
            <a:r>
              <a:rPr lang="en-GB" dirty="0"/>
              <a:t>If Script Block Invocation Logging is enabled</a:t>
            </a:r>
          </a:p>
          <a:p>
            <a:pPr lvl="1"/>
            <a:r>
              <a:rPr lang="en-GB" dirty="0"/>
              <a:t>Event IDs 4105 and 4106</a:t>
            </a:r>
            <a:endParaRPr lang="de-DE" dirty="0"/>
          </a:p>
          <a:p>
            <a:r>
              <a:rPr lang="de-DE" dirty="0"/>
              <a:t>Windows PowerShell</a:t>
            </a:r>
          </a:p>
          <a:p>
            <a:pPr lvl="1"/>
            <a:r>
              <a:rPr lang="de-DE" dirty="0"/>
              <a:t>Computer Configuration | Policies | Administrative Templates | Windows Components | Windows PowerShell</a:t>
            </a:r>
          </a:p>
          <a:p>
            <a:pPr lvl="1"/>
            <a:r>
              <a:rPr lang="en-GB" dirty="0"/>
              <a:t>Microsoft-Windows-</a:t>
            </a:r>
            <a:r>
              <a:rPr lang="en-GB" dirty="0" err="1"/>
              <a:t>Powershell</a:t>
            </a:r>
            <a:r>
              <a:rPr lang="en-GB" dirty="0"/>
              <a:t>/Operational event log</a:t>
            </a:r>
          </a:p>
          <a:p>
            <a:r>
              <a:rPr lang="de-DE" dirty="0"/>
              <a:t>PowerShell Core</a:t>
            </a:r>
          </a:p>
          <a:p>
            <a:pPr lvl="1"/>
            <a:r>
              <a:rPr lang="de-DE" dirty="0"/>
              <a:t>Computer Configuration | Administrative Templates | PowerShell Core</a:t>
            </a:r>
          </a:p>
          <a:p>
            <a:pPr lvl="1"/>
            <a:r>
              <a:rPr lang="en-GB" dirty="0"/>
              <a:t>PowerShell Core/Operational event log</a:t>
            </a:r>
          </a:p>
          <a:p>
            <a:r>
              <a:rPr lang="de-DE" dirty="0"/>
              <a:t>Get all ScriptBlock Logging events</a:t>
            </a:r>
          </a:p>
          <a:p>
            <a:pPr lvl="1"/>
            <a:r>
              <a:rPr lang="de-DE" sz="2900" dirty="0">
                <a:latin typeface="Consolas" panose="020B0609020204030204" pitchFamily="49" charset="0"/>
              </a:rPr>
              <a:t>$PSWinEventLog = @{ ProviderName = "Microsoft-Windows-PowerShell"; Id = 4104 }</a:t>
            </a:r>
          </a:p>
          <a:p>
            <a:pPr lvl="1"/>
            <a:r>
              <a:rPr lang="de-DE" sz="2900" dirty="0">
                <a:latin typeface="Consolas" panose="020B0609020204030204" pitchFamily="49" charset="0"/>
              </a:rPr>
              <a:t>$PSCoreEventLog = @{ ProviderName = "PowerShellCore"; Id = 4104 }</a:t>
            </a:r>
          </a:p>
          <a:p>
            <a:pPr lvl="1"/>
            <a:r>
              <a:rPr lang="de-DE" sz="2900" dirty="0">
                <a:latin typeface="Consolas" panose="020B0609020204030204" pitchFamily="49" charset="0"/>
              </a:rPr>
              <a:t>Get-WinEvent -FilterHashtable $PSWinEventLog, $PSCoreEventLog</a:t>
            </a:r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0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Automation and compliance: Monitoring and Logging</a:t>
            </a:r>
            <a:endParaRPr lang="en-GB" sz="5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5004A25-39BA-DA43-8E9E-CD5751B8D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Get-ExecutedCode.ps1</a:t>
            </a:r>
            <a:endParaRPr lang="en-DE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0DACAF6A-9E16-71EF-678F-8FF09C02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56" y="2463962"/>
            <a:ext cx="4496487" cy="3713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CF958-E49C-627D-59CB-84F0B5E3A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18" y="770332"/>
            <a:ext cx="3988002" cy="5317335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8D7F511-6159-E506-C804-07480A8007F9}"/>
              </a:ext>
            </a:extLst>
          </p:cNvPr>
          <p:cNvSpPr txBox="1">
            <a:spLocks/>
          </p:cNvSpPr>
          <p:nvPr/>
        </p:nvSpPr>
        <p:spPr>
          <a:xfrm>
            <a:off x="5669280" y="838912"/>
            <a:ext cx="6278880" cy="5317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Win the book</a:t>
            </a:r>
          </a:p>
          <a:p>
            <a:pPr lvl="1"/>
            <a:r>
              <a:rPr lang="en-GB" sz="2400" dirty="0">
                <a:hlinkClick r:id="rId3"/>
              </a:rPr>
              <a:t>https://aka.ms/mw-book-raffle</a:t>
            </a:r>
            <a:endParaRPr lang="en-GB" sz="2400" dirty="0"/>
          </a:p>
          <a:p>
            <a:endParaRPr lang="en-GB" sz="100" dirty="0"/>
          </a:p>
          <a:p>
            <a:r>
              <a:rPr lang="en-GB" sz="2800" dirty="0"/>
              <a:t>Get the book (with a discount 🤩)</a:t>
            </a:r>
          </a:p>
          <a:p>
            <a:pPr lvl="1"/>
            <a:r>
              <a:rPr lang="en-GB" sz="2400" dirty="0" err="1"/>
              <a:t>Packt</a:t>
            </a:r>
            <a:r>
              <a:rPr lang="en-GB" sz="2400" dirty="0"/>
              <a:t> Pub (EU): </a:t>
            </a:r>
            <a:br>
              <a:rPr lang="en-GB" sz="2400" dirty="0"/>
            </a:br>
            <a:r>
              <a:rPr lang="en-GB" sz="2400" dirty="0">
                <a:hlinkClick r:id="rId4"/>
              </a:rPr>
              <a:t>https://packt.link/pt3XL</a:t>
            </a:r>
            <a:endParaRPr lang="en-GB" sz="2400" dirty="0"/>
          </a:p>
          <a:p>
            <a:pPr lvl="1"/>
            <a:r>
              <a:rPr lang="en-GB" sz="2400" dirty="0"/>
              <a:t>Amazon.com (US &amp; other): </a:t>
            </a:r>
            <a:br>
              <a:rPr lang="en-GB" sz="2400" dirty="0"/>
            </a:br>
            <a:r>
              <a:rPr lang="en-GB" sz="2400" dirty="0">
                <a:hlinkClick r:id="rId5"/>
              </a:rPr>
              <a:t>https://packt.link/73Or6</a:t>
            </a:r>
            <a:endParaRPr lang="en-GB" sz="2400" dirty="0"/>
          </a:p>
          <a:p>
            <a:r>
              <a:rPr lang="en-GB" sz="2800" dirty="0"/>
              <a:t>The book’s GitHub repository</a:t>
            </a:r>
          </a:p>
          <a:p>
            <a:pPr lvl="1"/>
            <a:r>
              <a:rPr lang="en-GB" sz="2400" dirty="0">
                <a:hlinkClick r:id="rId6"/>
              </a:rPr>
              <a:t>https://aka.ms/mw-book-github</a:t>
            </a:r>
            <a:endParaRPr lang="en-GB" sz="240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C36E1419-C7AB-3645-1352-320E4C2EBB96}"/>
              </a:ext>
            </a:extLst>
          </p:cNvPr>
          <p:cNvSpPr txBox="1">
            <a:spLocks/>
          </p:cNvSpPr>
          <p:nvPr/>
        </p:nvSpPr>
        <p:spPr>
          <a:xfrm>
            <a:off x="6012180" y="1000929"/>
            <a:ext cx="5433060" cy="13155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52376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1E376-1122-19F1-7BD1-340801BEB440}"/>
              </a:ext>
            </a:extLst>
          </p:cNvPr>
          <p:cNvSpPr txBox="1"/>
          <p:nvPr/>
        </p:nvSpPr>
        <p:spPr>
          <a:xfrm>
            <a:off x="0" y="578054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E84039"/>
                </a:solidFill>
              </a:rPr>
              <a:t>Please do not forget to rate this session in the app :-)</a:t>
            </a:r>
            <a:endParaRPr lang="en-DE" dirty="0">
              <a:solidFill>
                <a:srgbClr val="E840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Miriam C. Wiesner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5400" b="1" dirty="0">
                <a:solidFill>
                  <a:srgbClr val="346296"/>
                </a:solidFill>
                <a:latin typeface="+mn-lt"/>
              </a:rPr>
              <a:t>Practical PowerShell Empowerment for Protectors (Blue Team)</a:t>
            </a:r>
            <a:endParaRPr lang="en-DE" sz="54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Sr. Security Research Program Manager @ (recently: Sr. Security Researcher)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Author of the book “</a:t>
            </a:r>
            <a:r>
              <a:rPr lang="en-US" i="1" dirty="0"/>
              <a:t>PowerShell Automation and Scripting for Cybersecurity - </a:t>
            </a:r>
            <a:r>
              <a:rPr lang="en-GB" i="1" dirty="0"/>
              <a:t>Hacking and </a:t>
            </a:r>
            <a:r>
              <a:rPr lang="en-GB" i="1" dirty="0" err="1"/>
              <a:t>defense</a:t>
            </a:r>
            <a:r>
              <a:rPr lang="en-GB" i="1" dirty="0"/>
              <a:t> for red and blue teamers</a:t>
            </a:r>
            <a:r>
              <a:rPr lang="en-US" dirty="0"/>
              <a:t>”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460085"/>
            <a:ext cx="3008627" cy="319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Miriam C. Wiesner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23AC0-2E2F-C2A9-6644-548131140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4" t="26808" r="66658" b="25852"/>
          <a:stretch/>
        </p:blipFill>
        <p:spPr>
          <a:xfrm>
            <a:off x="10754874" y="1781245"/>
            <a:ext cx="672075" cy="67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FDE0F-14A0-C8A0-E21E-0C9E1A34D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458" y="3960574"/>
            <a:ext cx="2212541" cy="2950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D5F1-71AD-3B3E-53FA-D34FDD1AA0D2}"/>
              </a:ext>
            </a:extLst>
          </p:cNvPr>
          <p:cNvSpPr txBox="1"/>
          <p:nvPr/>
        </p:nvSpPr>
        <p:spPr>
          <a:xfrm>
            <a:off x="230527" y="6213249"/>
            <a:ext cx="576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Book raffle at the end of the session! :-)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Is PowerShell dangerous and should it be disabled?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500A3-293C-B104-A1CF-836222251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4932" cy="4351338"/>
          </a:xfrm>
        </p:spPr>
        <p:txBody>
          <a:bodyPr>
            <a:normAutofit/>
          </a:bodyPr>
          <a:lstStyle/>
          <a:p>
            <a:r>
              <a:rPr lang="en-GB" dirty="0"/>
              <a:t>No.</a:t>
            </a:r>
          </a:p>
        </p:txBody>
      </p:sp>
      <p:pic>
        <p:nvPicPr>
          <p:cNvPr id="1028" name="Picture 4" descr="Java logo transparent PNG 22100214 PNG">
            <a:extLst>
              <a:ext uri="{FF2B5EF4-FFF2-40B4-BE49-F238E27FC236}">
                <a16:creationId xmlns:a16="http://schemas.microsoft.com/office/drawing/2014/main" id="{14AF4399-81F8-C12B-896A-40064078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844" y="248379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.Net PNG Image | PNG Mart">
            <a:extLst>
              <a:ext uri="{FF2B5EF4-FFF2-40B4-BE49-F238E27FC236}">
                <a16:creationId xmlns:a16="http://schemas.microsoft.com/office/drawing/2014/main" id="{ADE801A0-B034-893B-449A-2B81BAF3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176" y="3267861"/>
            <a:ext cx="1780883" cy="12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8AFFB96-F2B7-0503-E0D6-E2EDF9630CCF}"/>
              </a:ext>
            </a:extLst>
          </p:cNvPr>
          <p:cNvGrpSpPr/>
          <p:nvPr/>
        </p:nvGrpSpPr>
        <p:grpSpPr>
          <a:xfrm>
            <a:off x="684107" y="2628101"/>
            <a:ext cx="4334933" cy="2410010"/>
            <a:chOff x="684107" y="2426603"/>
            <a:chExt cx="4334933" cy="261150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94E84EF-7F5B-97EF-A790-E86F56E253A3}"/>
                </a:ext>
              </a:extLst>
            </p:cNvPr>
            <p:cNvSpPr/>
            <p:nvPr/>
          </p:nvSpPr>
          <p:spPr>
            <a:xfrm>
              <a:off x="684107" y="2426603"/>
              <a:ext cx="4334933" cy="2426753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32" name="Picture 8" descr="Windows 11 custom logo thing - YouTube">
              <a:extLst>
                <a:ext uri="{FF2B5EF4-FFF2-40B4-BE49-F238E27FC236}">
                  <a16:creationId xmlns:a16="http://schemas.microsoft.com/office/drawing/2014/main" id="{6B399286-4DE9-05EA-B1B4-9FF16560CC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74" t="14132" r="38587" b="38943"/>
            <a:stretch/>
          </p:blipFill>
          <p:spPr bwMode="auto">
            <a:xfrm>
              <a:off x="2626010" y="4668601"/>
              <a:ext cx="358928" cy="369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937D966-5794-5770-10FC-7528648C662F}"/>
              </a:ext>
            </a:extLst>
          </p:cNvPr>
          <p:cNvGrpSpPr/>
          <p:nvPr/>
        </p:nvGrpSpPr>
        <p:grpSpPr>
          <a:xfrm>
            <a:off x="700954" y="5134766"/>
            <a:ext cx="4334932" cy="1617848"/>
            <a:chOff x="700954" y="5134766"/>
            <a:chExt cx="4334932" cy="161784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CC51789-9418-AF6B-4A80-027C1EA98EB5}"/>
                </a:ext>
              </a:extLst>
            </p:cNvPr>
            <p:cNvSpPr/>
            <p:nvPr/>
          </p:nvSpPr>
          <p:spPr>
            <a:xfrm>
              <a:off x="700954" y="5134766"/>
              <a:ext cx="4334932" cy="130224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1034" name="Picture 10" descr="Tux Logos">
              <a:extLst>
                <a:ext uri="{FF2B5EF4-FFF2-40B4-BE49-F238E27FC236}">
                  <a16:creationId xmlns:a16="http://schemas.microsoft.com/office/drawing/2014/main" id="{331CDA04-CB75-6E7C-86A4-CC2747F7C4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312" y="6002054"/>
              <a:ext cx="660215" cy="75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Bash Logo PNG Transparent Logo - Freepngdesign.com">
            <a:extLst>
              <a:ext uri="{FF2B5EF4-FFF2-40B4-BE49-F238E27FC236}">
                <a16:creationId xmlns:a16="http://schemas.microsoft.com/office/drawing/2014/main" id="{880E5CFF-7DA1-DE6B-2CE6-8C8F526C1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62" y="5257145"/>
            <a:ext cx="1438943" cy="10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42168C4-D76C-9FC3-30A7-5185513EA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30" y="5424616"/>
            <a:ext cx="768664" cy="72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1AADF75-8E1F-B079-061E-B2F6DFA524F5}"/>
              </a:ext>
            </a:extLst>
          </p:cNvPr>
          <p:cNvGrpSpPr/>
          <p:nvPr/>
        </p:nvGrpSpPr>
        <p:grpSpPr>
          <a:xfrm>
            <a:off x="1828244" y="3600079"/>
            <a:ext cx="914400" cy="914400"/>
            <a:chOff x="1828244" y="3600079"/>
            <a:chExt cx="914400" cy="914400"/>
          </a:xfrm>
        </p:grpSpPr>
        <p:pic>
          <p:nvPicPr>
            <p:cNvPr id="15" name="Graphic 14" descr="Cmd Terminal with solid fill">
              <a:extLst>
                <a:ext uri="{FF2B5EF4-FFF2-40B4-BE49-F238E27FC236}">
                  <a16:creationId xmlns:a16="http://schemas.microsoft.com/office/drawing/2014/main" id="{8D1B3D64-0ED6-8584-7FC5-A2B70FA87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28244" y="3600079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8E154A-182E-AB86-5F7B-EF7ABAD20ABD}"/>
                </a:ext>
              </a:extLst>
            </p:cNvPr>
            <p:cNvSpPr txBox="1"/>
            <p:nvPr/>
          </p:nvSpPr>
          <p:spPr>
            <a:xfrm>
              <a:off x="2113259" y="3881489"/>
              <a:ext cx="587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err="1">
                  <a:latin typeface="Consolas" panose="020B0609020204030204" pitchFamily="49" charset="0"/>
                </a:rPr>
                <a:t>cmd</a:t>
              </a:r>
              <a:endParaRPr lang="en-DE" sz="14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A4C615-9AA3-2EBB-222D-D3C705E0673F}"/>
              </a:ext>
            </a:extLst>
          </p:cNvPr>
          <p:cNvGrpSpPr/>
          <p:nvPr/>
        </p:nvGrpSpPr>
        <p:grpSpPr>
          <a:xfrm>
            <a:off x="700954" y="2738404"/>
            <a:ext cx="1261780" cy="1028154"/>
            <a:chOff x="700954" y="2738404"/>
            <a:chExt cx="1261780" cy="10281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60EB1A6-7315-8AAC-7747-3412EB6C2342}"/>
                </a:ext>
              </a:extLst>
            </p:cNvPr>
            <p:cNvGrpSpPr/>
            <p:nvPr/>
          </p:nvGrpSpPr>
          <p:grpSpPr>
            <a:xfrm>
              <a:off x="838200" y="2738404"/>
              <a:ext cx="1124534" cy="914400"/>
              <a:chOff x="5076534" y="4001294"/>
              <a:chExt cx="1124534" cy="914400"/>
            </a:xfrm>
          </p:grpSpPr>
          <p:pic>
            <p:nvPicPr>
              <p:cNvPr id="11" name="Graphic 10" descr="Single gear with solid fill">
                <a:extLst>
                  <a:ext uri="{FF2B5EF4-FFF2-40B4-BE49-F238E27FC236}">
                    <a16:creationId xmlns:a16="http://schemas.microsoft.com/office/drawing/2014/main" id="{468ABF9F-E782-C5B9-D57C-D99474A51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60988" y="4195446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13" name="Graphic 12" descr="Cmd Terminal outline">
                <a:extLst>
                  <a:ext uri="{FF2B5EF4-FFF2-40B4-BE49-F238E27FC236}">
                    <a16:creationId xmlns:a16="http://schemas.microsoft.com/office/drawing/2014/main" id="{447F55AD-8068-52A5-4AE8-35A434789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076534" y="400129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4BB547-A955-4BE1-88B2-566862098459}"/>
                </a:ext>
              </a:extLst>
            </p:cNvPr>
            <p:cNvSpPr txBox="1"/>
            <p:nvPr/>
          </p:nvSpPr>
          <p:spPr>
            <a:xfrm>
              <a:off x="700954" y="3489559"/>
              <a:ext cx="1243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err="1"/>
                <a:t>cscript</a:t>
              </a:r>
              <a:r>
                <a:rPr lang="en-GB" sz="1200" dirty="0"/>
                <a:t>/</a:t>
              </a:r>
              <a:r>
                <a:rPr lang="en-GB" sz="1200" dirty="0" err="1"/>
                <a:t>wscript</a:t>
              </a:r>
              <a:endParaRPr lang="en-DE" sz="1200" dirty="0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2E2517-8750-4AA7-3A00-534369CE6012}"/>
              </a:ext>
            </a:extLst>
          </p:cNvPr>
          <p:cNvSpPr txBox="1">
            <a:spLocks/>
          </p:cNvSpPr>
          <p:nvPr/>
        </p:nvSpPr>
        <p:spPr>
          <a:xfrm>
            <a:off x="5380572" y="1825625"/>
            <a:ext cx="6125628" cy="450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How can </a:t>
            </a:r>
            <a:r>
              <a:rPr lang="en-GB" sz="2800" dirty="0"/>
              <a:t>PowerShell support your workloads and processes?</a:t>
            </a:r>
          </a:p>
          <a:p>
            <a:r>
              <a:rPr lang="en-GB" sz="2800" dirty="0"/>
              <a:t>Protect your identities</a:t>
            </a:r>
          </a:p>
          <a:p>
            <a:r>
              <a:rPr lang="en-GB" sz="2800" dirty="0"/>
              <a:t>Harden your environment</a:t>
            </a:r>
          </a:p>
          <a:p>
            <a:r>
              <a:rPr lang="en-GB" sz="2800" dirty="0"/>
              <a:t>Set up a robust monitoring system</a:t>
            </a:r>
          </a:p>
          <a:p>
            <a:r>
              <a:rPr lang="en-GB" sz="2800" dirty="0"/>
              <a:t>It is nearly impossible to go unnoticed using PowerShell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85236-0B55-1D20-F058-C7598CC51902}"/>
              </a:ext>
            </a:extLst>
          </p:cNvPr>
          <p:cNvSpPr txBox="1"/>
          <p:nvPr/>
        </p:nvSpPr>
        <p:spPr>
          <a:xfrm>
            <a:off x="1752600" y="1772193"/>
            <a:ext cx="360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Really, just no.</a:t>
            </a:r>
            <a:endParaRPr lang="en-DE" sz="3600" dirty="0"/>
          </a:p>
        </p:txBody>
      </p:sp>
    </p:spTree>
    <p:extLst>
      <p:ext uri="{BB962C8B-B14F-4D97-AF65-F5344CB8AC3E}">
        <p14:creationId xmlns:p14="http://schemas.microsoft.com/office/powerpoint/2010/main" val="186990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EF596-6209-C0BD-08E2-7C8BD48A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Automation and compliance: DSC</a:t>
            </a:r>
          </a:p>
        </p:txBody>
      </p:sp>
      <p:pic>
        <p:nvPicPr>
          <p:cNvPr id="9" name="Graphic 8" descr="Laptop with solid fill">
            <a:extLst>
              <a:ext uri="{FF2B5EF4-FFF2-40B4-BE49-F238E27FC236}">
                <a16:creationId xmlns:a16="http://schemas.microsoft.com/office/drawing/2014/main" id="{6854ACD6-7928-80A2-2C65-B9AA429B9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6076" y="2727262"/>
            <a:ext cx="914400" cy="914400"/>
          </a:xfrm>
          <a:prstGeom prst="rect">
            <a:avLst/>
          </a:prstGeom>
        </p:spPr>
      </p:pic>
      <p:pic>
        <p:nvPicPr>
          <p:cNvPr id="17" name="Graphic 16" descr="Server with solid fill">
            <a:extLst>
              <a:ext uri="{FF2B5EF4-FFF2-40B4-BE49-F238E27FC236}">
                <a16:creationId xmlns:a16="http://schemas.microsoft.com/office/drawing/2014/main" id="{68BEEF52-3D92-EDD7-74E8-E9811A4CE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0759" y="2835507"/>
            <a:ext cx="914400" cy="914400"/>
          </a:xfrm>
          <a:prstGeom prst="rect">
            <a:avLst/>
          </a:prstGeom>
        </p:spPr>
      </p:pic>
      <p:pic>
        <p:nvPicPr>
          <p:cNvPr id="26" name="Graphic 25" descr="Computer outline">
            <a:extLst>
              <a:ext uri="{FF2B5EF4-FFF2-40B4-BE49-F238E27FC236}">
                <a16:creationId xmlns:a16="http://schemas.microsoft.com/office/drawing/2014/main" id="{3BEC4514-496C-444C-65A7-8A9A54CDF3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4382" y="1687998"/>
            <a:ext cx="778388" cy="778388"/>
          </a:xfrm>
          <a:prstGeom prst="rect">
            <a:avLst/>
          </a:prstGeom>
        </p:spPr>
      </p:pic>
      <p:pic>
        <p:nvPicPr>
          <p:cNvPr id="27" name="Graphic 26" descr="Server outline">
            <a:extLst>
              <a:ext uri="{FF2B5EF4-FFF2-40B4-BE49-F238E27FC236}">
                <a16:creationId xmlns:a16="http://schemas.microsoft.com/office/drawing/2014/main" id="{85428B1A-7A35-13AD-8DE2-A88D58BC5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27847" y="2887795"/>
            <a:ext cx="778388" cy="778388"/>
          </a:xfrm>
          <a:prstGeom prst="rect">
            <a:avLst/>
          </a:prstGeom>
        </p:spPr>
      </p:pic>
      <p:pic>
        <p:nvPicPr>
          <p:cNvPr id="28" name="Graphic 27" descr="Computer outline">
            <a:extLst>
              <a:ext uri="{FF2B5EF4-FFF2-40B4-BE49-F238E27FC236}">
                <a16:creationId xmlns:a16="http://schemas.microsoft.com/office/drawing/2014/main" id="{D1E3E3BF-5562-E654-36D6-6D802D8FC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36907" y="4180412"/>
            <a:ext cx="778388" cy="778388"/>
          </a:xfrm>
          <a:prstGeom prst="rect">
            <a:avLst/>
          </a:prstGeom>
        </p:spPr>
      </p:pic>
      <p:pic>
        <p:nvPicPr>
          <p:cNvPr id="29" name="Graphic 28" descr="Computer outline">
            <a:extLst>
              <a:ext uri="{FF2B5EF4-FFF2-40B4-BE49-F238E27FC236}">
                <a16:creationId xmlns:a16="http://schemas.microsoft.com/office/drawing/2014/main" id="{90BDDD14-0237-F281-8221-81D59BED61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27031" y="1977068"/>
            <a:ext cx="778388" cy="778388"/>
          </a:xfrm>
          <a:prstGeom prst="rect">
            <a:avLst/>
          </a:prstGeom>
        </p:spPr>
      </p:pic>
      <p:pic>
        <p:nvPicPr>
          <p:cNvPr id="30" name="Graphic 29" descr="Server outline">
            <a:extLst>
              <a:ext uri="{FF2B5EF4-FFF2-40B4-BE49-F238E27FC236}">
                <a16:creationId xmlns:a16="http://schemas.microsoft.com/office/drawing/2014/main" id="{B575D7F3-8BC8-8FF3-D517-4A829ECCA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9861" y="2927709"/>
            <a:ext cx="778388" cy="778388"/>
          </a:xfrm>
          <a:prstGeom prst="rect">
            <a:avLst/>
          </a:prstGeom>
        </p:spPr>
      </p:pic>
      <p:pic>
        <p:nvPicPr>
          <p:cNvPr id="31" name="Graphic 30" descr="Computer outline">
            <a:extLst>
              <a:ext uri="{FF2B5EF4-FFF2-40B4-BE49-F238E27FC236}">
                <a16:creationId xmlns:a16="http://schemas.microsoft.com/office/drawing/2014/main" id="{44362907-D3B9-7B71-7B56-482422AF3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8779" y="3811905"/>
            <a:ext cx="778388" cy="778388"/>
          </a:xfrm>
          <a:prstGeom prst="rect">
            <a:avLst/>
          </a:prstGeom>
        </p:spPr>
      </p:pic>
      <p:pic>
        <p:nvPicPr>
          <p:cNvPr id="37" name="Graphic 36" descr="Arrow Right outline">
            <a:extLst>
              <a:ext uri="{FF2B5EF4-FFF2-40B4-BE49-F238E27FC236}">
                <a16:creationId xmlns:a16="http://schemas.microsoft.com/office/drawing/2014/main" id="{E3F2E0AC-CE18-2A2E-1638-09E66C9232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3458">
            <a:off x="2557245" y="3361259"/>
            <a:ext cx="914400" cy="914400"/>
          </a:xfrm>
          <a:prstGeom prst="rect">
            <a:avLst/>
          </a:prstGeom>
        </p:spPr>
      </p:pic>
      <p:pic>
        <p:nvPicPr>
          <p:cNvPr id="40" name="Graphic 39" descr="Arrow Right outline">
            <a:extLst>
              <a:ext uri="{FF2B5EF4-FFF2-40B4-BE49-F238E27FC236}">
                <a16:creationId xmlns:a16="http://schemas.microsoft.com/office/drawing/2014/main" id="{56F1A95A-82E1-3A3D-1F46-7DB69E448A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387569">
            <a:off x="2686956" y="2253011"/>
            <a:ext cx="914400" cy="914400"/>
          </a:xfrm>
          <a:prstGeom prst="rect">
            <a:avLst/>
          </a:prstGeom>
        </p:spPr>
      </p:pic>
      <p:pic>
        <p:nvPicPr>
          <p:cNvPr id="43" name="Graphic 42" descr="Arrow Right outline">
            <a:extLst>
              <a:ext uri="{FF2B5EF4-FFF2-40B4-BE49-F238E27FC236}">
                <a16:creationId xmlns:a16="http://schemas.microsoft.com/office/drawing/2014/main" id="{D0D26015-5C33-97FE-D32C-A01015BD7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0476" y="2845606"/>
            <a:ext cx="914400" cy="914400"/>
          </a:xfrm>
          <a:prstGeom prst="rect">
            <a:avLst/>
          </a:prstGeom>
        </p:spPr>
      </p:pic>
      <p:pic>
        <p:nvPicPr>
          <p:cNvPr id="47" name="Graphic 46" descr="Arrow Right outline">
            <a:extLst>
              <a:ext uri="{FF2B5EF4-FFF2-40B4-BE49-F238E27FC236}">
                <a16:creationId xmlns:a16="http://schemas.microsoft.com/office/drawing/2014/main" id="{F0A25A98-4860-B311-BE88-16199C5572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03458">
            <a:off x="7308745" y="3601609"/>
            <a:ext cx="914400" cy="914400"/>
          </a:xfrm>
          <a:prstGeom prst="rect">
            <a:avLst/>
          </a:prstGeom>
        </p:spPr>
      </p:pic>
      <p:pic>
        <p:nvPicPr>
          <p:cNvPr id="48" name="Graphic 47" descr="Arrow Right outline">
            <a:extLst>
              <a:ext uri="{FF2B5EF4-FFF2-40B4-BE49-F238E27FC236}">
                <a16:creationId xmlns:a16="http://schemas.microsoft.com/office/drawing/2014/main" id="{AC485522-91F8-38D4-9B46-A68C6AF3EF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876611">
            <a:off x="7245523" y="1904769"/>
            <a:ext cx="914400" cy="914400"/>
          </a:xfrm>
          <a:prstGeom prst="rect">
            <a:avLst/>
          </a:prstGeom>
        </p:spPr>
      </p:pic>
      <p:pic>
        <p:nvPicPr>
          <p:cNvPr id="49" name="Graphic 48" descr="Arrow Right outline">
            <a:extLst>
              <a:ext uri="{FF2B5EF4-FFF2-40B4-BE49-F238E27FC236}">
                <a16:creationId xmlns:a16="http://schemas.microsoft.com/office/drawing/2014/main" id="{7911427E-DC07-F398-0140-8328CF5B8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92791" y="2677940"/>
            <a:ext cx="914400" cy="914400"/>
          </a:xfrm>
          <a:prstGeom prst="rect">
            <a:avLst/>
          </a:prstGeom>
        </p:spPr>
      </p:pic>
      <p:pic>
        <p:nvPicPr>
          <p:cNvPr id="50" name="Graphic 49" descr="Arrow Right outline">
            <a:extLst>
              <a:ext uri="{FF2B5EF4-FFF2-40B4-BE49-F238E27FC236}">
                <a16:creationId xmlns:a16="http://schemas.microsoft.com/office/drawing/2014/main" id="{61A2E458-FADA-E7C6-3662-D863752BF4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492791" y="2927709"/>
            <a:ext cx="914400" cy="914400"/>
          </a:xfrm>
          <a:prstGeom prst="rect">
            <a:avLst/>
          </a:prstGeom>
        </p:spPr>
      </p:pic>
      <p:pic>
        <p:nvPicPr>
          <p:cNvPr id="51" name="Graphic 50" descr="Arrow Right outline">
            <a:extLst>
              <a:ext uri="{FF2B5EF4-FFF2-40B4-BE49-F238E27FC236}">
                <a16:creationId xmlns:a16="http://schemas.microsoft.com/office/drawing/2014/main" id="{EF32AF8F-22C3-0261-66CF-F942D0C737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874020" flipH="1">
            <a:off x="7375618" y="2119893"/>
            <a:ext cx="914400" cy="914400"/>
          </a:xfrm>
          <a:prstGeom prst="rect">
            <a:avLst/>
          </a:prstGeom>
        </p:spPr>
      </p:pic>
      <p:pic>
        <p:nvPicPr>
          <p:cNvPr id="52" name="Graphic 51" descr="Arrow Right outline">
            <a:extLst>
              <a:ext uri="{FF2B5EF4-FFF2-40B4-BE49-F238E27FC236}">
                <a16:creationId xmlns:a16="http://schemas.microsoft.com/office/drawing/2014/main" id="{9F8169BF-FA1C-DFF8-00FA-B4D821D057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29070" flipH="1">
            <a:off x="7174529" y="3818094"/>
            <a:ext cx="914400" cy="914400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8637C36-96AA-613E-B59B-10A3BF9FB8FF}"/>
              </a:ext>
            </a:extLst>
          </p:cNvPr>
          <p:cNvSpPr txBox="1">
            <a:spLocks/>
          </p:cNvSpPr>
          <p:nvPr/>
        </p:nvSpPr>
        <p:spPr>
          <a:xfrm>
            <a:off x="838200" y="4891041"/>
            <a:ext cx="10515600" cy="124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Desired State Configuration (DSC)</a:t>
            </a:r>
            <a:endParaRPr lang="en-GB" sz="3200" dirty="0"/>
          </a:p>
          <a:p>
            <a:pPr lvl="1"/>
            <a:r>
              <a:rPr lang="en-GB" sz="2400" dirty="0">
                <a:hlinkClick r:id="rId13"/>
              </a:rPr>
              <a:t>https://learn.microsoft.com/en-us/powershell/scripting/dsc/overview</a:t>
            </a:r>
            <a:endParaRPr lang="en-GB" sz="2400" dirty="0"/>
          </a:p>
          <a:p>
            <a:r>
              <a:rPr lang="en-GB" sz="2800" dirty="0"/>
              <a:t>Microsoft365 DSC</a:t>
            </a:r>
          </a:p>
          <a:p>
            <a:pPr lvl="1"/>
            <a:r>
              <a:rPr lang="en-GB" sz="2400" dirty="0">
                <a:hlinkClick r:id="rId14"/>
              </a:rPr>
              <a:t>https://microsoft365dsc.com/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656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Props1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Widescreen</PresentationFormat>
  <Paragraphs>138</Paragraphs>
  <Slides>26</Slides>
  <Notes>15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Practical PowerShell Empowerment for Protectors (Blue Team)</vt:lpstr>
      <vt:lpstr>Many thanks to our sponsors:</vt:lpstr>
      <vt:lpstr>Miriam C. Wiesner</vt:lpstr>
      <vt:lpstr>Is PowerShell dangerous and should it be disabled?</vt:lpstr>
      <vt:lpstr>Automation and compliance: DSC</vt:lpstr>
      <vt:lpstr>Automation and compliance: Manage Updates</vt:lpstr>
      <vt:lpstr>Control who is allowed to do what and where</vt:lpstr>
      <vt:lpstr>Control who is allowed to do what and where</vt:lpstr>
      <vt:lpstr>Restrict Scripts – Execution Policy</vt:lpstr>
      <vt:lpstr>Restrict Scripts: Application Control &amp; Code Signing</vt:lpstr>
      <vt:lpstr>Restrict Scripts: Application Control &amp; Code Signing</vt:lpstr>
      <vt:lpstr>Restrict Scripts: Application Control &amp; Code Signing</vt:lpstr>
      <vt:lpstr>Detect and stop malicious code with AMSI</vt:lpstr>
      <vt:lpstr>Detect and stop malicious code with AMSI</vt:lpstr>
      <vt:lpstr>Monitoring and Logging: Transcripts</vt:lpstr>
      <vt:lpstr>Monitoring and Logging: Transcripts</vt:lpstr>
      <vt:lpstr>Monitoring and Logging</vt:lpstr>
      <vt:lpstr>Monitoring and Logging: Module Logging</vt:lpstr>
      <vt:lpstr>Monitoring and Logging: ScriptBlock Logging</vt:lpstr>
      <vt:lpstr>Automation and compliance: Monitoring and Logging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README</dc:title>
  <dc:creator/>
  <cp:lastModifiedBy/>
  <cp:revision>2</cp:revision>
  <dcterms:created xsi:type="dcterms:W3CDTF">2024-03-26T13:08:23Z</dcterms:created>
  <dcterms:modified xsi:type="dcterms:W3CDTF">2024-08-01T11:19:52Z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